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272" r:id="rId3"/>
    <p:sldId id="382" r:id="rId4"/>
    <p:sldId id="275" r:id="rId5"/>
    <p:sldId id="318" r:id="rId6"/>
    <p:sldId id="367" r:id="rId7"/>
    <p:sldId id="276" r:id="rId8"/>
    <p:sldId id="285" r:id="rId9"/>
    <p:sldId id="372" r:id="rId10"/>
    <p:sldId id="258" r:id="rId11"/>
    <p:sldId id="259" r:id="rId12"/>
    <p:sldId id="274" r:id="rId13"/>
    <p:sldId id="263" r:id="rId14"/>
    <p:sldId id="264" r:id="rId15"/>
    <p:sldId id="313" r:id="rId16"/>
    <p:sldId id="262" r:id="rId17"/>
    <p:sldId id="395" r:id="rId18"/>
    <p:sldId id="319" r:id="rId19"/>
    <p:sldId id="316" r:id="rId20"/>
    <p:sldId id="396" r:id="rId21"/>
    <p:sldId id="268" r:id="rId22"/>
    <p:sldId id="269" r:id="rId23"/>
    <p:sldId id="270" r:id="rId24"/>
    <p:sldId id="260" r:id="rId25"/>
    <p:sldId id="386" r:id="rId26"/>
    <p:sldId id="392" r:id="rId27"/>
    <p:sldId id="383" r:id="rId28"/>
    <p:sldId id="397" r:id="rId29"/>
    <p:sldId id="371" r:id="rId30"/>
    <p:sldId id="402" r:id="rId31"/>
    <p:sldId id="398" r:id="rId32"/>
    <p:sldId id="387" r:id="rId33"/>
    <p:sldId id="399" r:id="rId34"/>
    <p:sldId id="391" r:id="rId35"/>
    <p:sldId id="385" r:id="rId36"/>
    <p:sldId id="389" r:id="rId37"/>
    <p:sldId id="400" r:id="rId38"/>
    <p:sldId id="384" r:id="rId39"/>
    <p:sldId id="315" r:id="rId40"/>
    <p:sldId id="388" r:id="rId41"/>
    <p:sldId id="393" r:id="rId42"/>
    <p:sldId id="401" r:id="rId43"/>
    <p:sldId id="320" r:id="rId44"/>
    <p:sldId id="302" r:id="rId45"/>
    <p:sldId id="308" r:id="rId46"/>
    <p:sldId id="303" r:id="rId47"/>
    <p:sldId id="312" r:id="rId48"/>
    <p:sldId id="304" r:id="rId49"/>
    <p:sldId id="394" r:id="rId50"/>
    <p:sldId id="291" r:id="rId51"/>
    <p:sldId id="292" r:id="rId52"/>
    <p:sldId id="287" r:id="rId53"/>
    <p:sldId id="288" r:id="rId54"/>
    <p:sldId id="284" r:id="rId55"/>
    <p:sldId id="278" r:id="rId56"/>
    <p:sldId id="281" r:id="rId57"/>
    <p:sldId id="282" r:id="rId58"/>
    <p:sldId id="283" r:id="rId59"/>
    <p:sldId id="289" r:id="rId60"/>
    <p:sldId id="301" r:id="rId61"/>
    <p:sldId id="344" r:id="rId62"/>
    <p:sldId id="295" r:id="rId63"/>
    <p:sldId id="265" r:id="rId64"/>
    <p:sldId id="266" r:id="rId65"/>
    <p:sldId id="267" r:id="rId66"/>
    <p:sldId id="27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27486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33</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61</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 model = LOCAL state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12</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16</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17</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347486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endParaRPr lang="en-US" sz="4800" b="1" dirty="0">
              <a:solidFill>
                <a:srgbClr val="00B050"/>
              </a:solidFill>
            </a:endParaRPr>
          </a:p>
          <a:p>
            <a:pPr marL="0" indent="0" algn="ctr">
              <a:buNone/>
            </a:pPr>
            <a:r>
              <a:rPr lang="en-US" sz="4800" u="sng" dirty="0"/>
              <a:t>Provides:</a:t>
            </a:r>
          </a:p>
          <a:p>
            <a:pPr algn="ctr"/>
            <a:r>
              <a:rPr lang="en-US" sz="4800" dirty="0"/>
              <a:t> data/state</a:t>
            </a:r>
          </a:p>
          <a:p>
            <a:pPr algn="ctr"/>
            <a:r>
              <a:rPr lang="en-US" sz="4800" dirty="0"/>
              <a:t> props</a:t>
            </a:r>
          </a:p>
          <a:p>
            <a:pPr algn="ctr"/>
            <a:r>
              <a:rPr lang="en-US" sz="4800" dirty="0"/>
              <a:t> actions</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dirty="0"/>
              <a:t>What is </a:t>
            </a:r>
            <a:r>
              <a:rPr lang="en-US" dirty="0" err="1"/>
              <a:t>Vue</a:t>
            </a:r>
            <a:r>
              <a:rPr lang="en-US" dirty="0"/>
              <a:t>?</a:t>
            </a:r>
          </a:p>
          <a:p>
            <a:pPr marL="0" indent="0" algn="ctr">
              <a:buNone/>
            </a:pPr>
            <a:r>
              <a:rPr lang="en-US" dirty="0"/>
              <a:t>Virtual DOM</a:t>
            </a:r>
          </a:p>
          <a:p>
            <a:pPr marL="0" indent="0" algn="ctr">
              <a:buNone/>
            </a:pPr>
            <a:r>
              <a:rPr lang="en-US" dirty="0"/>
              <a:t>Component tree</a:t>
            </a:r>
          </a:p>
          <a:p>
            <a:pPr marL="0" indent="0" algn="ctr">
              <a:buNone/>
            </a:pPr>
            <a:r>
              <a:rPr lang="en-US" dirty="0"/>
              <a:t>Create a component</a:t>
            </a:r>
          </a:p>
          <a:p>
            <a:pPr marL="0" indent="0" algn="ctr">
              <a:buNone/>
            </a:pPr>
            <a:r>
              <a:rPr lang="en-US" dirty="0"/>
              <a:t>Databinding</a:t>
            </a:r>
          </a:p>
          <a:p>
            <a:pPr marL="0" indent="0" algn="ctr">
              <a:buNone/>
            </a:pPr>
            <a:r>
              <a:rPr lang="en-US" dirty="0"/>
              <a:t>2-way databinding</a:t>
            </a:r>
          </a:p>
          <a:p>
            <a:endParaRPr lang="en-US" dirty="0"/>
          </a:p>
        </p:txBody>
      </p:sp>
      <p:pic>
        <p:nvPicPr>
          <p:cNvPr id="4" name="Picture 3">
            <a:extLst>
              <a:ext uri="{FF2B5EF4-FFF2-40B4-BE49-F238E27FC236}">
                <a16:creationId xmlns:a16="http://schemas.microsoft.com/office/drawing/2014/main" id="{87494744-A554-C242-A870-B637F4C3E92A}"/>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solidFill>
                  <a:srgbClr val="00B050"/>
                </a:solidFill>
              </a:rPr>
              <a:t>Tesla Battery 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a:xfrm>
            <a:off x="838200" y="1825625"/>
            <a:ext cx="10515600" cy="4351338"/>
          </a:xfrm>
        </p:spPr>
        <p:txBody>
          <a:bodyPr>
            <a:normAutofit/>
          </a:bodyPr>
          <a:lstStyle/>
          <a:p>
            <a:pPr marL="0" indent="0" algn="ctr">
              <a:buNone/>
            </a:pPr>
            <a:r>
              <a:rPr lang="en-US" b="1" dirty="0"/>
              <a:t>Data service</a:t>
            </a:r>
            <a:endParaRPr lang="en-US" dirty="0"/>
          </a:p>
          <a:p>
            <a:pPr marL="0" indent="0">
              <a:buNone/>
            </a:pPr>
            <a:endParaRPr lang="en-US" b="1" dirty="0"/>
          </a:p>
          <a:p>
            <a:pPr marL="0" indent="0">
              <a:buNone/>
            </a:pPr>
            <a:r>
              <a:rPr lang="en-US" b="1" dirty="0" err="1">
                <a:solidFill>
                  <a:srgbClr val="00B050"/>
                </a:solidFill>
              </a:rPr>
              <a:t>tesla_models</a:t>
            </a:r>
            <a:r>
              <a:rPr lang="en-US" b="1" dirty="0">
                <a:solidFill>
                  <a:srgbClr val="00B050"/>
                </a:solidFill>
              </a:rPr>
              <a:t> </a:t>
            </a:r>
            <a:r>
              <a:rPr lang="en-US" dirty="0"/>
              <a:t>=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450160794"/>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00B050"/>
                </a:solidFill>
              </a:rPr>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00B050"/>
                </a:solidFill>
              </a:rPr>
              <a:t>stats()-function </a:t>
            </a:r>
            <a:r>
              <a:rPr lang="en-US" dirty="0"/>
              <a:t>(for calculating the maximum battery range) is called when the following props changes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a:t>
            </a:r>
            <a:r>
              <a:rPr lang="en-US" dirty="0">
                <a:highlight>
                  <a:srgbClr val="FFFF00"/>
                </a:highlight>
              </a:rPr>
              <a:t>2-way</a:t>
            </a:r>
            <a:r>
              <a:rPr lang="en-US" dirty="0"/>
              <a:t> </a:t>
            </a:r>
            <a:r>
              <a:rPr lang="en-US" dirty="0">
                <a:highlight>
                  <a:srgbClr val="FFFF00"/>
                </a:highlight>
              </a:rPr>
              <a:t>databinding</a:t>
            </a:r>
            <a:r>
              <a:rPr lang="en-US" dirty="0"/>
              <a:t>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00B050"/>
                </a:solidFill>
                <a:sym typeface="Wingdings" pitchFamily="2" charset="2"/>
              </a:rPr>
              <a:t>v-model </a:t>
            </a:r>
            <a:r>
              <a:rPr lang="en-US" b="1" dirty="0" err="1">
                <a:solidFill>
                  <a:srgbClr val="00B050"/>
                </a:solidFill>
                <a:sym typeface="Wingdings" pitchFamily="2" charset="2"/>
              </a:rPr>
              <a:t>en</a:t>
            </a:r>
            <a:r>
              <a:rPr lang="en-US" b="1" dirty="0">
                <a:solidFill>
                  <a:srgbClr val="00B050"/>
                </a:solidFill>
                <a:sym typeface="Wingdings" pitchFamily="2" charset="2"/>
              </a:rPr>
              <a:t> $emit  value</a:t>
            </a:r>
            <a:endParaRPr lang="en-US" b="1" dirty="0">
              <a:solidFill>
                <a:srgbClr val="00B050"/>
              </a:solidFill>
            </a:endParaRP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8464191" y="1635111"/>
            <a:ext cx="3597966"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b="1" dirty="0" err="1">
                <a:solidFill>
                  <a:srgbClr val="C00000"/>
                </a:solidFill>
                <a:highlight>
                  <a:srgbClr val="FFFF00"/>
                </a:highlight>
              </a:rPr>
              <a:t>wheelsize</a:t>
            </a:r>
            <a:r>
              <a:rPr lang="en-US" b="1" dirty="0"/>
              <a:t> </a:t>
            </a:r>
            <a:r>
              <a:rPr lang="en-US" dirty="0"/>
              <a:t>= [19,21]</a:t>
            </a:r>
            <a:endParaRPr lang="en-US" dirty="0">
              <a:highlight>
                <a:srgbClr val="FFFF00"/>
              </a:highlight>
            </a:endParaRPr>
          </a:p>
          <a:p>
            <a:r>
              <a:rPr lang="en-US" b="1" dirty="0">
                <a:solidFill>
                  <a:srgbClr val="C00000"/>
                </a:solidFill>
                <a:highlight>
                  <a:srgbClr val="FFFF00"/>
                </a:highlight>
              </a:rPr>
              <a:t>:speed</a:t>
            </a:r>
            <a:r>
              <a:rPr lang="en-US" b="1" dirty="0"/>
              <a:t> </a:t>
            </a:r>
            <a:r>
              <a:rPr lang="en-US" dirty="0"/>
              <a:t>= [45,50,55,60,65,70]</a:t>
            </a:r>
          </a:p>
          <a:p>
            <a:endParaRPr lang="en-US" dirty="0"/>
          </a:p>
          <a:p>
            <a:endParaRPr lang="en-US" dirty="0"/>
          </a:p>
        </p:txBody>
      </p:sp>
      <p:pic>
        <p:nvPicPr>
          <p:cNvPr id="25" name="Content Placeholder 24">
            <a:extLst>
              <a:ext uri="{FF2B5EF4-FFF2-40B4-BE49-F238E27FC236}">
                <a16:creationId xmlns:a16="http://schemas.microsoft.com/office/drawing/2014/main" id="{4B2E87AD-720C-EC4F-8A8B-FB86F54A481C}"/>
              </a:ext>
            </a:extLst>
          </p:cNvPr>
          <p:cNvPicPr>
            <a:picLocks noGrp="1" noChangeAspect="1"/>
          </p:cNvPicPr>
          <p:nvPr>
            <p:ph idx="1"/>
          </p:nvPr>
        </p:nvPicPr>
        <p:blipFill>
          <a:blip r:embed="rId3"/>
          <a:stretch>
            <a:fillRect/>
          </a:stretch>
        </p:blipFill>
        <p:spPr>
          <a:xfrm>
            <a:off x="3247053" y="1719657"/>
            <a:ext cx="4952094" cy="5122856"/>
          </a:xfrm>
        </p:spPr>
      </p:pic>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4400" b="1" i="1" dirty="0" err="1"/>
              <a:t>fn</a:t>
            </a:r>
            <a:r>
              <a:rPr lang="en-US" sz="4400" b="1" i="1" dirty="0"/>
              <a:t>(d) = V</a:t>
            </a:r>
            <a:endParaRPr lang="en-US" sz="4400" dirty="0"/>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8464191" y="1635111"/>
            <a:ext cx="3597966" cy="1200329"/>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8881979" y="2782225"/>
            <a:ext cx="3103591" cy="3200400"/>
          </a:xfrm>
          <a:prstGeom prst="rect">
            <a:avLst/>
          </a:prstGeom>
        </p:spPr>
      </p:pic>
      <p:pic>
        <p:nvPicPr>
          <p:cNvPr id="25" name="Content Placeholder 24">
            <a:extLst>
              <a:ext uri="{FF2B5EF4-FFF2-40B4-BE49-F238E27FC236}">
                <a16:creationId xmlns:a16="http://schemas.microsoft.com/office/drawing/2014/main" id="{4B2E87AD-720C-EC4F-8A8B-FB86F54A481C}"/>
              </a:ext>
            </a:extLst>
          </p:cNvPr>
          <p:cNvPicPr>
            <a:picLocks noGrp="1" noChangeAspect="1"/>
          </p:cNvPicPr>
          <p:nvPr>
            <p:ph idx="1"/>
          </p:nvPr>
        </p:nvPicPr>
        <p:blipFill>
          <a:blip r:embed="rId4"/>
          <a:stretch>
            <a:fillRect/>
          </a:stretch>
        </p:blipFill>
        <p:spPr>
          <a:xfrm>
            <a:off x="3247053" y="1719657"/>
            <a:ext cx="4952094" cy="5122856"/>
          </a:xfrm>
        </p:spPr>
      </p:pic>
    </p:spTree>
    <p:extLst>
      <p:ext uri="{BB962C8B-B14F-4D97-AF65-F5344CB8AC3E}">
        <p14:creationId xmlns:p14="http://schemas.microsoft.com/office/powerpoint/2010/main" val="3849120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2"/>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dirty="0"/>
              <a:t>filter lowercase</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stats”  </a:t>
            </a:r>
            <a:r>
              <a:rPr lang="en-US" b="1" dirty="0">
                <a:highlight>
                  <a:srgbClr val="FFFF00"/>
                </a:highlight>
              </a:rPr>
              <a:t>:key</a:t>
            </a:r>
          </a:p>
          <a:p>
            <a:endParaRPr lang="en-US" dirty="0"/>
          </a:p>
          <a:p>
            <a:r>
              <a:rPr lang="en-US" b="1" dirty="0">
                <a:highlight>
                  <a:srgbClr val="FFFF00"/>
                </a:highlight>
              </a:rPr>
              <a:t>:class</a:t>
            </a:r>
          </a:p>
          <a:p>
            <a:endParaRPr lang="en-US" dirty="0"/>
          </a:p>
          <a:p>
            <a:r>
              <a:rPr lang="en-US" b="1" dirty="0">
                <a:solidFill>
                  <a:srgbClr val="C00000"/>
                </a:solidFill>
                <a:highlight>
                  <a:srgbClr val="00FF00"/>
                </a:highlight>
              </a:rPr>
              <a:t>|</a:t>
            </a:r>
            <a:r>
              <a:rPr lang="en-US" b="1" dirty="0"/>
              <a:t>  lowercase</a:t>
            </a:r>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highlight>
                  <a:srgbClr val="FFFF00"/>
                </a:highlight>
                <a:latin typeface="Calibri" panose="020F0502020204030204"/>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latin typeface="Calibri" panose="020F0502020204030204"/>
              </a:rPr>
              <a:t>$emit</a:t>
            </a:r>
            <a:endParaRPr lang="en-US" b="1" i="1" dirty="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078313"/>
          </a:xfrm>
          <a:prstGeom prst="rect">
            <a:avLst/>
          </a:prstGeom>
          <a:noFill/>
        </p:spPr>
        <p:txBody>
          <a:bodyPr wrap="square" rtlCol="0">
            <a:spAutoFit/>
          </a:bodyPr>
          <a:lstStyle/>
          <a:p>
            <a:r>
              <a:rPr lang="en-US" b="1" dirty="0"/>
              <a:t>v-once</a:t>
            </a:r>
          </a:p>
          <a:p>
            <a:endParaRPr lang="en-US" b="1" dirty="0"/>
          </a:p>
          <a:p>
            <a:r>
              <a:rPr lang="en-US" b="1" dirty="0"/>
              <a:t>@</a:t>
            </a:r>
            <a:r>
              <a:rPr lang="en-US" b="1" dirty="0" err="1"/>
              <a:t>keydown.stop.prevent</a:t>
            </a:r>
            <a:endParaRPr lang="en-US" b="1" dirty="0"/>
          </a:p>
          <a:p>
            <a:endParaRPr lang="en-US" b="1" dirty="0"/>
          </a:p>
          <a:p>
            <a:r>
              <a:rPr lang="en-US" b="1" dirty="0">
                <a:highlight>
                  <a:srgbClr val="FFFF00"/>
                </a:highlight>
              </a:rPr>
              <a:t>@click </a:t>
            </a:r>
            <a:r>
              <a:rPr lang="en-US" b="1" dirty="0"/>
              <a:t>=“increment”</a:t>
            </a:r>
          </a:p>
          <a:p>
            <a:endParaRPr lang="en-US" b="1" dirty="0"/>
          </a:p>
          <a:p>
            <a:r>
              <a:rPr lang="en-US" b="1" dirty="0"/>
              <a:t>{{</a:t>
            </a:r>
            <a:r>
              <a:rPr lang="en-US" b="1" dirty="0" err="1"/>
              <a:t>kmhOrMph</a:t>
            </a:r>
            <a:r>
              <a:rPr lang="en-US" b="1" dirty="0"/>
              <a:t>}}</a:t>
            </a:r>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rPr>
              <a:t>this.</a:t>
            </a:r>
            <a:r>
              <a:rPr lang="en-US" b="1" dirty="0" err="1">
                <a:solidFill>
                  <a:srgbClr val="C00000"/>
                </a:solidFill>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FFC00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11968</TotalTime>
  <Words>1178</Words>
  <Application>Microsoft Macintosh PowerPoint</Application>
  <PresentationFormat>Widescreen</PresentationFormat>
  <Paragraphs>375</Paragraphs>
  <Slides>66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Abadi MT Condensed Light</vt:lpstr>
      <vt:lpstr>Arial</vt:lpstr>
      <vt:lpstr>Calibri</vt:lpstr>
      <vt:lpstr>Calibri Light</vt:lpstr>
      <vt:lpstr>Helvetica Neue</vt:lpstr>
      <vt:lpstr>Wingdings</vt:lpstr>
      <vt:lpstr>Office Theme</vt:lpstr>
      <vt:lpstr>Building Tesla’s Battery Range Calculator with Vue</vt:lpstr>
      <vt:lpstr>Agenda workshop</vt:lpstr>
      <vt:lpstr>Getting started</vt:lpstr>
      <vt:lpstr>PowerPoint Presentation</vt:lpstr>
      <vt:lpstr> Virtual DOM Vue.js and React both use virtual DOM, which makes it faster</vt:lpstr>
      <vt:lpstr>root Vue Instance</vt:lpstr>
      <vt:lpstr>Basics Vue.js</vt:lpstr>
      <vt:lpstr>Interpolation</vt:lpstr>
      <vt:lpstr>Databinding (one way)</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 Tesla Battery Component </vt:lpstr>
      <vt:lpstr>Components tree</vt:lpstr>
      <vt:lpstr>Tesla Battery Component  </vt:lpstr>
      <vt:lpstr>PowerPoint Presentation</vt:lpstr>
      <vt:lpstr>  Tesla Battery Service  </vt:lpstr>
      <vt:lpstr>Exercise: check Tesla Battery Service</vt:lpstr>
      <vt:lpstr>Hints:</vt:lpstr>
      <vt:lpstr>PowerPoint Presentation</vt:lpstr>
      <vt:lpstr>passing props to child components</vt:lpstr>
      <vt:lpstr>PowerPoint Presentation</vt:lpstr>
      <vt:lpstr>Tesla Battery Component passing props to Tesla Car Component</vt:lpstr>
      <vt:lpstr>PowerPoint Presentation</vt:lpstr>
      <vt:lpstr>props in Tesla Car Component</vt:lpstr>
      <vt:lpstr>Components are like JavaScript functions</vt:lpstr>
      <vt:lpstr>PowerPoint Presentation</vt:lpstr>
      <vt:lpstr>passing props to child components</vt:lpstr>
      <vt:lpstr>Tesla Battery Component passing props to Tesla Stats Component</vt:lpstr>
      <vt:lpstr>PowerPoint Presentation</vt:lpstr>
      <vt:lpstr>props in Tesla Stats Component</vt:lpstr>
      <vt:lpstr>v-model (2-way databinding)</vt:lpstr>
      <vt:lpstr>PowerPoint Presentation</vt:lpstr>
      <vt:lpstr>v-model  Tesla Counter Component</vt:lpstr>
      <vt:lpstr>Emit events</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PowerPoint Presentation</vt:lpstr>
      <vt:lpstr>Container Component (stateful component) </vt:lpstr>
      <vt:lpstr>Presentational Component (stateless component) </vt:lpstr>
      <vt:lpstr>What are the benefits of using these patterns? </vt:lpstr>
      <vt:lpstr>TODO</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144</cp:revision>
  <dcterms:created xsi:type="dcterms:W3CDTF">2018-10-28T14:47:35Z</dcterms:created>
  <dcterms:modified xsi:type="dcterms:W3CDTF">2018-11-30T20:24:45Z</dcterms:modified>
</cp:coreProperties>
</file>